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Caveat"/>
      <p:regular r:id="rId23"/>
      <p:bold r:id="rId24"/>
    </p:embeddedFont>
    <p:embeddedFont>
      <p:font typeface="Montserrat"/>
      <p:regular r:id="rId25"/>
      <p:bold r:id="rId26"/>
      <p:italic r:id="rId27"/>
      <p:boldItalic r:id="rId28"/>
    </p:embeddedFont>
    <p:embeddedFont>
      <p:font typeface="Lato"/>
      <p:regular r:id="rId29"/>
      <p:bold r:id="rId30"/>
      <p:italic r:id="rId31"/>
      <p:boldItalic r:id="rId32"/>
    </p:embeddedFont>
    <p:embeddedFont>
      <p:font typeface="Comfortaa Regular"/>
      <p:regular r:id="rId33"/>
      <p:bold r:id="rId34"/>
    </p:embeddedFont>
    <p:embeddedFont>
      <p:font typeface="Merriweather Black"/>
      <p:bold r:id="rId35"/>
      <p:boldItalic r:id="rId36"/>
    </p:embeddedFont>
    <p:embeddedFont>
      <p:font typeface="Merriweather"/>
      <p:regular r:id="rId37"/>
      <p:bold r:id="rId38"/>
      <p:italic r:id="rId39"/>
      <p:boldItalic r:id="rId40"/>
    </p:embeddedFont>
    <p:embeddedFont>
      <p:font typeface="Comfortaa"/>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5.xml"/><Relationship Id="rId42" Type="http://schemas.openxmlformats.org/officeDocument/2006/relationships/font" Target="fonts/Comfortaa-bold.fntdata"/><Relationship Id="rId41" Type="http://schemas.openxmlformats.org/officeDocument/2006/relationships/font" Target="fonts/Comfortaa-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veat-bold.fntdata"/><Relationship Id="rId23" Type="http://schemas.openxmlformats.org/officeDocument/2006/relationships/font" Target="fonts/Cave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ComfortaaRegular-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MerriweatherBlack-bold.fntdata"/><Relationship Id="rId12" Type="http://schemas.openxmlformats.org/officeDocument/2006/relationships/slide" Target="slides/slide7.xml"/><Relationship Id="rId34" Type="http://schemas.openxmlformats.org/officeDocument/2006/relationships/font" Target="fonts/ComfortaaRegular-bold.fntdata"/><Relationship Id="rId15" Type="http://schemas.openxmlformats.org/officeDocument/2006/relationships/slide" Target="slides/slide10.xml"/><Relationship Id="rId37" Type="http://schemas.openxmlformats.org/officeDocument/2006/relationships/font" Target="fonts/Merriweather-regular.fntdata"/><Relationship Id="rId14" Type="http://schemas.openxmlformats.org/officeDocument/2006/relationships/slide" Target="slides/slide9.xml"/><Relationship Id="rId36" Type="http://schemas.openxmlformats.org/officeDocument/2006/relationships/font" Target="fonts/MerriweatherBlack-boldItalic.fntdata"/><Relationship Id="rId17" Type="http://schemas.openxmlformats.org/officeDocument/2006/relationships/slide" Target="slides/slide12.xml"/><Relationship Id="rId39" Type="http://schemas.openxmlformats.org/officeDocument/2006/relationships/font" Target="fonts/Merriweather-italic.fntdata"/><Relationship Id="rId16" Type="http://schemas.openxmlformats.org/officeDocument/2006/relationships/slide" Target="slides/slide11.xml"/><Relationship Id="rId38" Type="http://schemas.openxmlformats.org/officeDocument/2006/relationships/font" Target="fonts/Merriweathe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25e107ee8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25e107ee8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25e107ee8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25e107ee8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25e107ee8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25e107ee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25e107ee8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25e107ee8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c8df41de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c8df41de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ca9f2274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ca9f2274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a9f2274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a9f2274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c8df41d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c8df41d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25e107ee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25e107ee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25e107ee8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25e107ee8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4292E"/>
                </a:solidFill>
                <a:highlight>
                  <a:srgbClr val="FFFFFF"/>
                </a:highlight>
              </a:rPr>
              <a:t>Sorting means to arrange a following set of numbers in ascending/increasing/non decreasing or descending/decreasing/non increasing order, and we need certain algorithms in programming to implement the same.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25e107ee8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25e107ee8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GB" sz="1600">
                <a:solidFill>
                  <a:srgbClr val="231F20"/>
                </a:solidFill>
                <a:latin typeface="Times New Roman"/>
                <a:ea typeface="Times New Roman"/>
                <a:cs typeface="Times New Roman"/>
                <a:sym typeface="Times New Roman"/>
              </a:rPr>
              <a:t>A </a:t>
            </a:r>
            <a:r>
              <a:rPr b="1" lang="en-GB" sz="1600" u="sng">
                <a:solidFill>
                  <a:srgbClr val="231F20"/>
                </a:solidFill>
                <a:latin typeface="Times New Roman"/>
                <a:ea typeface="Times New Roman"/>
                <a:cs typeface="Times New Roman"/>
                <a:sym typeface="Times New Roman"/>
              </a:rPr>
              <a:t>sorting algorithms</a:t>
            </a:r>
            <a:r>
              <a:rPr lang="en-GB" sz="1600">
                <a:solidFill>
                  <a:srgbClr val="231F20"/>
                </a:solidFill>
                <a:latin typeface="Times New Roman"/>
                <a:ea typeface="Times New Roman"/>
                <a:cs typeface="Times New Roman"/>
                <a:sym typeface="Times New Roman"/>
              </a:rPr>
              <a:t> will put items in a list into an order, such as alphabetical or numerical order. </a:t>
            </a:r>
            <a:endParaRPr sz="1600">
              <a:solidFill>
                <a:srgbClr val="231F20"/>
              </a:solidFill>
              <a:latin typeface="Times New Roman"/>
              <a:ea typeface="Times New Roman"/>
              <a:cs typeface="Times New Roman"/>
              <a:sym typeface="Times New Roman"/>
            </a:endParaRPr>
          </a:p>
          <a:p>
            <a:pPr indent="0" lvl="0" marL="0" rtl="0" algn="ctr">
              <a:lnSpc>
                <a:spcPct val="115000"/>
              </a:lnSpc>
              <a:spcBef>
                <a:spcPts val="1200"/>
              </a:spcBef>
              <a:spcAft>
                <a:spcPts val="0"/>
              </a:spcAft>
              <a:buNone/>
            </a:pPr>
            <a:r>
              <a:rPr lang="en-GB" sz="1600">
                <a:solidFill>
                  <a:srgbClr val="231F20"/>
                </a:solidFill>
                <a:latin typeface="Times New Roman"/>
                <a:ea typeface="Times New Roman"/>
                <a:cs typeface="Times New Roman"/>
                <a:sym typeface="Times New Roman"/>
              </a:rPr>
              <a:t>For example, a list of customer names could be sorted into alphabetical order by surname, or a list of people could be put into numerical order by age.</a:t>
            </a:r>
            <a:endParaRPr sz="1600">
              <a:solidFill>
                <a:srgbClr val="231F20"/>
              </a:solidFill>
              <a:latin typeface="Times New Roman"/>
              <a:ea typeface="Times New Roman"/>
              <a:cs typeface="Times New Roman"/>
              <a:sym typeface="Times New Roman"/>
            </a:endParaRPr>
          </a:p>
          <a:p>
            <a:pPr indent="0" lvl="0" marL="0" rtl="0" algn="l">
              <a:lnSpc>
                <a:spcPct val="137000"/>
              </a:lnSpc>
              <a:spcBef>
                <a:spcPts val="1200"/>
              </a:spcBef>
              <a:spcAft>
                <a:spcPts val="1200"/>
              </a:spcAft>
              <a:buNone/>
            </a:pPr>
            <a:r>
              <a:t/>
            </a:r>
            <a:endParaRPr sz="1600">
              <a:solidFill>
                <a:srgbClr val="231F20"/>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25e107ee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25e107ee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25e107ee8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25e107ee8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25e107ee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25e107ee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25e107ee8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25e107ee8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25e107ee8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25e107ee8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gif"/><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SORTING ALGORITHMS</a:t>
            </a:r>
            <a:endParaRPr/>
          </a:p>
        </p:txBody>
      </p:sp>
      <p:sp>
        <p:nvSpPr>
          <p:cNvPr id="135" name="Google Shape;135;p13"/>
          <p:cNvSpPr txBox="1"/>
          <p:nvPr>
            <p:ph idx="1" type="subTitle"/>
          </p:nvPr>
        </p:nvSpPr>
        <p:spPr>
          <a:xfrm>
            <a:off x="4932800" y="3924925"/>
            <a:ext cx="3621900" cy="933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400"/>
              <a:t>SORTING ALGORITHMS </a:t>
            </a:r>
            <a:r>
              <a:rPr b="1" lang="en-GB" sz="1400">
                <a:solidFill>
                  <a:srgbClr val="FFFFFF"/>
                </a:solidFill>
                <a:highlight>
                  <a:srgbClr val="000000"/>
                </a:highlight>
              </a:rPr>
              <a:t>CODE</a:t>
            </a:r>
            <a:r>
              <a:rPr lang="en-GB" sz="1400"/>
              <a:t>  </a:t>
            </a:r>
            <a:r>
              <a:rPr lang="en-GB" sz="1400"/>
              <a:t>IN PYTHON AND </a:t>
            </a:r>
            <a:r>
              <a:rPr b="1" lang="en-GB" sz="1400">
                <a:highlight>
                  <a:srgbClr val="000000"/>
                </a:highlight>
              </a:rPr>
              <a:t>PLOTTING</a:t>
            </a:r>
            <a:r>
              <a:rPr lang="en-GB" sz="1400"/>
              <a:t> TIME V/S INPUT GRAPH USING </a:t>
            </a:r>
            <a:r>
              <a:rPr b="1" lang="en-GB" sz="1400">
                <a:solidFill>
                  <a:srgbClr val="FFFFFF"/>
                </a:solidFill>
                <a:highlight>
                  <a:srgbClr val="000000"/>
                </a:highlight>
              </a:rPr>
              <a:t>MATPLOTLIB </a:t>
            </a:r>
            <a:endParaRPr b="1" sz="1400">
              <a:solidFill>
                <a:srgbClr val="FFFFFF"/>
              </a:solidFill>
              <a:highlight>
                <a:srgbClr val="0000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latin typeface="Comfortaa"/>
                <a:ea typeface="Comfortaa"/>
                <a:cs typeface="Comfortaa"/>
                <a:sym typeface="Comfortaa"/>
              </a:rPr>
              <a:t>MERGE</a:t>
            </a:r>
            <a:r>
              <a:rPr b="1" lang="en-GB" sz="2500">
                <a:latin typeface="Comfortaa"/>
                <a:ea typeface="Comfortaa"/>
                <a:cs typeface="Comfortaa"/>
                <a:sym typeface="Comfortaa"/>
              </a:rPr>
              <a:t> SORT</a:t>
            </a:r>
            <a:endParaRPr b="1">
              <a:latin typeface="Merriweather"/>
              <a:ea typeface="Merriweather"/>
              <a:cs typeface="Merriweather"/>
              <a:sym typeface="Merriweather"/>
            </a:endParaRPr>
          </a:p>
          <a:p>
            <a:pPr indent="0" lvl="0" marL="0" rtl="0" algn="l">
              <a:spcBef>
                <a:spcPts val="0"/>
              </a:spcBef>
              <a:spcAft>
                <a:spcPts val="0"/>
              </a:spcAft>
              <a:buNone/>
            </a:pPr>
            <a:r>
              <a:t/>
            </a:r>
            <a:endParaRPr/>
          </a:p>
        </p:txBody>
      </p:sp>
      <p:pic>
        <p:nvPicPr>
          <p:cNvPr id="221" name="Google Shape;221;p22"/>
          <p:cNvPicPr preferRelativeResize="0"/>
          <p:nvPr/>
        </p:nvPicPr>
        <p:blipFill>
          <a:blip r:embed="rId3">
            <a:alphaModFix/>
          </a:blip>
          <a:stretch>
            <a:fillRect/>
          </a:stretch>
        </p:blipFill>
        <p:spPr>
          <a:xfrm>
            <a:off x="6847550" y="325250"/>
            <a:ext cx="1935961" cy="1312624"/>
          </a:xfrm>
          <a:prstGeom prst="rect">
            <a:avLst/>
          </a:prstGeom>
          <a:noFill/>
          <a:ln>
            <a:noFill/>
          </a:ln>
        </p:spPr>
      </p:pic>
      <p:pic>
        <p:nvPicPr>
          <p:cNvPr id="222" name="Google Shape;222;p22"/>
          <p:cNvPicPr preferRelativeResize="0"/>
          <p:nvPr/>
        </p:nvPicPr>
        <p:blipFill>
          <a:blip r:embed="rId4">
            <a:alphaModFix/>
          </a:blip>
          <a:stretch>
            <a:fillRect/>
          </a:stretch>
        </p:blipFill>
        <p:spPr>
          <a:xfrm>
            <a:off x="1666600" y="1695350"/>
            <a:ext cx="5014200" cy="2212550"/>
          </a:xfrm>
          <a:prstGeom prst="rect">
            <a:avLst/>
          </a:prstGeom>
          <a:noFill/>
          <a:ln>
            <a:noFill/>
          </a:ln>
        </p:spPr>
      </p:pic>
      <p:sp>
        <p:nvSpPr>
          <p:cNvPr id="223" name="Google Shape;223;p22"/>
          <p:cNvSpPr txBox="1"/>
          <p:nvPr/>
        </p:nvSpPr>
        <p:spPr>
          <a:xfrm>
            <a:off x="1680975" y="4137800"/>
            <a:ext cx="50142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highlight>
                  <a:srgbClr val="FFFFFF"/>
                </a:highlight>
                <a:latin typeface="Comfortaa"/>
                <a:ea typeface="Comfortaa"/>
                <a:cs typeface="Comfortaa"/>
                <a:sym typeface="Comfortaa"/>
              </a:rPr>
              <a:t>Merge Sort is a Divide and Conquer algorithm that continually splits a list in half and then merge the sublists in a sorted way.</a:t>
            </a:r>
            <a:endParaRPr b="1">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latin typeface="Comfortaa"/>
                <a:ea typeface="Comfortaa"/>
                <a:cs typeface="Comfortaa"/>
                <a:sym typeface="Comfortaa"/>
              </a:rPr>
              <a:t>QUICK</a:t>
            </a:r>
            <a:r>
              <a:rPr b="1" lang="en-GB" sz="2500">
                <a:latin typeface="Comfortaa"/>
                <a:ea typeface="Comfortaa"/>
                <a:cs typeface="Comfortaa"/>
                <a:sym typeface="Comfortaa"/>
              </a:rPr>
              <a:t> SORT</a:t>
            </a:r>
            <a:endParaRPr b="1">
              <a:latin typeface="Merriweather"/>
              <a:ea typeface="Merriweather"/>
              <a:cs typeface="Merriweather"/>
              <a:sym typeface="Merriweathe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9" name="Google Shape;229;p23"/>
          <p:cNvPicPr preferRelativeResize="0"/>
          <p:nvPr/>
        </p:nvPicPr>
        <p:blipFill>
          <a:blip r:embed="rId3">
            <a:alphaModFix/>
          </a:blip>
          <a:stretch>
            <a:fillRect/>
          </a:stretch>
        </p:blipFill>
        <p:spPr>
          <a:xfrm>
            <a:off x="6818825" y="393750"/>
            <a:ext cx="1956171" cy="1244125"/>
          </a:xfrm>
          <a:prstGeom prst="rect">
            <a:avLst/>
          </a:prstGeom>
          <a:noFill/>
          <a:ln>
            <a:noFill/>
          </a:ln>
        </p:spPr>
      </p:pic>
      <p:pic>
        <p:nvPicPr>
          <p:cNvPr id="230" name="Google Shape;230;p23"/>
          <p:cNvPicPr preferRelativeResize="0"/>
          <p:nvPr/>
        </p:nvPicPr>
        <p:blipFill>
          <a:blip r:embed="rId4">
            <a:alphaModFix/>
          </a:blip>
          <a:stretch>
            <a:fillRect/>
          </a:stretch>
        </p:blipFill>
        <p:spPr>
          <a:xfrm>
            <a:off x="1795900" y="1781550"/>
            <a:ext cx="5137800" cy="2011425"/>
          </a:xfrm>
          <a:prstGeom prst="rect">
            <a:avLst/>
          </a:prstGeom>
          <a:noFill/>
          <a:ln>
            <a:noFill/>
          </a:ln>
        </p:spPr>
      </p:pic>
      <p:sp>
        <p:nvSpPr>
          <p:cNvPr id="231" name="Google Shape;231;p23"/>
          <p:cNvSpPr txBox="1"/>
          <p:nvPr/>
        </p:nvSpPr>
        <p:spPr>
          <a:xfrm>
            <a:off x="1393625" y="3936650"/>
            <a:ext cx="5933700" cy="79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
                <a:solidFill>
                  <a:srgbClr val="24292E"/>
                </a:solidFill>
                <a:highlight>
                  <a:srgbClr val="FFFFFF"/>
                </a:highlight>
                <a:latin typeface="Comfortaa"/>
                <a:ea typeface="Comfortaa"/>
                <a:cs typeface="Comfortaa"/>
                <a:sym typeface="Comfortaa"/>
              </a:rPr>
              <a:t>Quick Sort is a recursive sorting algorithm that is more effective than other O(nlogn) algorithms for large datasets that fit in memory, but is unstable. Quick Sort in general does not requiere extra space while Merge Sort requires O(n) extra storage</a:t>
            </a:r>
            <a:endParaRPr b="1" sz="1500">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latin typeface="Comfortaa"/>
                <a:ea typeface="Comfortaa"/>
                <a:cs typeface="Comfortaa"/>
                <a:sym typeface="Comfortaa"/>
              </a:rPr>
              <a:t>HEAP</a:t>
            </a:r>
            <a:r>
              <a:rPr b="1" lang="en-GB" sz="2500">
                <a:latin typeface="Comfortaa"/>
                <a:ea typeface="Comfortaa"/>
                <a:cs typeface="Comfortaa"/>
                <a:sym typeface="Comfortaa"/>
              </a:rPr>
              <a:t> SORT</a:t>
            </a:r>
            <a:endParaRPr b="1">
              <a:latin typeface="Merriweather"/>
              <a:ea typeface="Merriweather"/>
              <a:cs typeface="Merriweather"/>
              <a:sym typeface="Merriweathe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7" name="Google Shape;237;p24"/>
          <p:cNvPicPr preferRelativeResize="0"/>
          <p:nvPr/>
        </p:nvPicPr>
        <p:blipFill>
          <a:blip r:embed="rId3">
            <a:alphaModFix/>
          </a:blip>
          <a:stretch>
            <a:fillRect/>
          </a:stretch>
        </p:blipFill>
        <p:spPr>
          <a:xfrm>
            <a:off x="6767000" y="393750"/>
            <a:ext cx="2255677" cy="1157925"/>
          </a:xfrm>
          <a:prstGeom prst="rect">
            <a:avLst/>
          </a:prstGeom>
          <a:noFill/>
          <a:ln>
            <a:noFill/>
          </a:ln>
        </p:spPr>
      </p:pic>
      <p:pic>
        <p:nvPicPr>
          <p:cNvPr id="238" name="Google Shape;238;p24"/>
          <p:cNvPicPr preferRelativeResize="0"/>
          <p:nvPr/>
        </p:nvPicPr>
        <p:blipFill>
          <a:blip r:embed="rId4">
            <a:alphaModFix/>
          </a:blip>
          <a:stretch>
            <a:fillRect/>
          </a:stretch>
        </p:blipFill>
        <p:spPr>
          <a:xfrm>
            <a:off x="1882125" y="1494200"/>
            <a:ext cx="4784300" cy="2341875"/>
          </a:xfrm>
          <a:prstGeom prst="rect">
            <a:avLst/>
          </a:prstGeom>
          <a:noFill/>
          <a:ln>
            <a:noFill/>
          </a:ln>
        </p:spPr>
      </p:pic>
      <p:sp>
        <p:nvSpPr>
          <p:cNvPr id="239" name="Google Shape;239;p24"/>
          <p:cNvSpPr txBox="1"/>
          <p:nvPr/>
        </p:nvSpPr>
        <p:spPr>
          <a:xfrm>
            <a:off x="1494200" y="4022425"/>
            <a:ext cx="5718300" cy="7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highlight>
                  <a:srgbClr val="FFFFFF"/>
                </a:highlight>
                <a:latin typeface="Comfortaa Regular"/>
                <a:ea typeface="Comfortaa Regular"/>
                <a:cs typeface="Comfortaa Regular"/>
                <a:sym typeface="Comfortaa Regular"/>
              </a:rPr>
              <a:t>Heapsort is a comparison-based sorting algorithm. Heapsort can be thought of as an improved selection sort</a:t>
            </a:r>
            <a:endParaRPr>
              <a:highlight>
                <a:srgbClr val="FFFFFF"/>
              </a:highlight>
              <a:latin typeface="Comfortaa Regular"/>
              <a:ea typeface="Comfortaa Regular"/>
              <a:cs typeface="Comfortaa Regular"/>
              <a:sym typeface="Comfortaa Regular"/>
            </a:endParaRPr>
          </a:p>
          <a:p>
            <a:pPr indent="0" lvl="0" marL="0" rtl="0" algn="ctr">
              <a:spcBef>
                <a:spcPts val="0"/>
              </a:spcBef>
              <a:spcAft>
                <a:spcPts val="0"/>
              </a:spcAft>
              <a:buNone/>
            </a:pPr>
            <a:r>
              <a:rPr lang="en-GB">
                <a:highlight>
                  <a:srgbClr val="FFFFFF"/>
                </a:highlight>
                <a:latin typeface="Comfortaa Regular"/>
                <a:ea typeface="Comfortaa Regular"/>
                <a:cs typeface="Comfortaa Regular"/>
                <a:sym typeface="Comfortaa Regular"/>
              </a:rPr>
              <a:t>The improvement consists of the use of a heap data structure rather than a linear-time search to find the maximu</a:t>
            </a:r>
            <a:r>
              <a:rPr lang="en-GB" sz="1300">
                <a:solidFill>
                  <a:srgbClr val="24292E"/>
                </a:solidFill>
                <a:highlight>
                  <a:srgbClr val="FFFFFF"/>
                </a:highlight>
              </a:rPr>
              <a:t>m.</a:t>
            </a:r>
            <a:endParaRPr sz="1500">
              <a:highlight>
                <a:srgbClr val="FFFFFF"/>
              </a:highlight>
              <a:latin typeface="Comfortaa Regular"/>
              <a:ea typeface="Comfortaa Regular"/>
              <a:cs typeface="Comfortaa Regular"/>
              <a:sym typeface="Comfortaa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nvSpPr>
        <p:spPr>
          <a:xfrm>
            <a:off x="474125" y="100575"/>
            <a:ext cx="7902000" cy="34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700">
                <a:solidFill>
                  <a:schemeClr val="lt1"/>
                </a:solidFill>
                <a:latin typeface="Comfortaa"/>
                <a:ea typeface="Comfortaa"/>
                <a:cs typeface="Comfortaa"/>
                <a:sym typeface="Comfortaa"/>
              </a:rPr>
              <a:t>TIME &amp; SPACE COMPLEXITY FOR VARIOUS SORTING ALGORITHMS</a:t>
            </a:r>
            <a:endParaRPr b="1" sz="1600">
              <a:solidFill>
                <a:schemeClr val="lt1"/>
              </a:solidFill>
              <a:latin typeface="Merriweather"/>
              <a:ea typeface="Merriweather"/>
              <a:cs typeface="Merriweather"/>
              <a:sym typeface="Merriweather"/>
            </a:endParaRPr>
          </a:p>
          <a:p>
            <a:pPr indent="0" lvl="0" marL="0" rtl="0" algn="ctr">
              <a:spcBef>
                <a:spcPts val="0"/>
              </a:spcBef>
              <a:spcAft>
                <a:spcPts val="0"/>
              </a:spcAft>
              <a:buNone/>
            </a:pPr>
            <a:r>
              <a:t/>
            </a:r>
            <a:endParaRPr b="1" sz="16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6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600">
              <a:solidFill>
                <a:schemeClr val="lt1"/>
              </a:solidFill>
              <a:latin typeface="Montserrat"/>
              <a:ea typeface="Montserrat"/>
              <a:cs typeface="Montserrat"/>
              <a:sym typeface="Montserrat"/>
            </a:endParaRPr>
          </a:p>
        </p:txBody>
      </p:sp>
      <p:pic>
        <p:nvPicPr>
          <p:cNvPr id="245" name="Google Shape;245;p25"/>
          <p:cNvPicPr preferRelativeResize="0"/>
          <p:nvPr/>
        </p:nvPicPr>
        <p:blipFill>
          <a:blip r:embed="rId3">
            <a:alphaModFix/>
          </a:blip>
          <a:stretch>
            <a:fillRect/>
          </a:stretch>
        </p:blipFill>
        <p:spPr>
          <a:xfrm>
            <a:off x="545950" y="638175"/>
            <a:ext cx="8088800" cy="4281500"/>
          </a:xfrm>
          <a:prstGeom prst="rect">
            <a:avLst/>
          </a:prstGeom>
          <a:noFill/>
          <a:ln>
            <a:noFill/>
          </a:ln>
        </p:spPr>
      </p:pic>
      <p:pic>
        <p:nvPicPr>
          <p:cNvPr id="246" name="Google Shape;246;p25"/>
          <p:cNvPicPr preferRelativeResize="0"/>
          <p:nvPr/>
        </p:nvPicPr>
        <p:blipFill>
          <a:blip r:embed="rId4">
            <a:alphaModFix/>
          </a:blip>
          <a:stretch>
            <a:fillRect/>
          </a:stretch>
        </p:blipFill>
        <p:spPr>
          <a:xfrm>
            <a:off x="3326025" y="1902512"/>
            <a:ext cx="2198199" cy="175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23" presetSubtype="32">
                                  <p:stCondLst>
                                    <p:cond delay="0"/>
                                  </p:stCondLst>
                                  <p:childTnLst>
                                    <p:anim calcmode="lin" valueType="num">
                                      <p:cBhvr additive="base">
                                        <p:cTn dur="1000"/>
                                        <p:tgtEl>
                                          <p:spTgt spid="246"/>
                                        </p:tgtEl>
                                        <p:attrNameLst>
                                          <p:attrName>ppt_w</p:attrName>
                                        </p:attrNameLst>
                                      </p:cBhvr>
                                      <p:tavLst>
                                        <p:tav fmla="" tm="0">
                                          <p:val>
                                            <p:strVal val="#ppt_w"/>
                                          </p:val>
                                        </p:tav>
                                        <p:tav fmla="" tm="100000">
                                          <p:val>
                                            <p:strVal val="0"/>
                                          </p:val>
                                        </p:tav>
                                      </p:tavLst>
                                    </p:anim>
                                    <p:anim calcmode="lin" valueType="num">
                                      <p:cBhvr additive="base">
                                        <p:cTn dur="1000"/>
                                        <p:tgtEl>
                                          <p:spTgt spid="246"/>
                                        </p:tgtEl>
                                        <p:attrNameLst>
                                          <p:attrName>ppt_h</p:attrName>
                                        </p:attrNameLst>
                                      </p:cBhvr>
                                      <p:tavLst>
                                        <p:tav fmla="" tm="0">
                                          <p:val>
                                            <p:strVal val="#ppt_h"/>
                                          </p:val>
                                        </p:tav>
                                        <p:tav fmla="" tm="100000">
                                          <p:val>
                                            <p:strVal val="0"/>
                                          </p:val>
                                        </p:tav>
                                      </p:tavLst>
                                    </p:anim>
                                    <p:set>
                                      <p:cBhvr>
                                        <p:cTn dur="1" fill="hold">
                                          <p:stCondLst>
                                            <p:cond delay="1000"/>
                                          </p:stCondLst>
                                        </p:cTn>
                                        <p:tgtEl>
                                          <p:spTgt spid="2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 name="Shape 250"/>
        <p:cNvGrpSpPr/>
        <p:nvPr/>
      </p:nvGrpSpPr>
      <p:grpSpPr>
        <a:xfrm>
          <a:off x="0" y="0"/>
          <a:ext cx="0" cy="0"/>
          <a:chOff x="0" y="0"/>
          <a:chExt cx="0" cy="0"/>
        </a:xfrm>
      </p:grpSpPr>
      <p:sp>
        <p:nvSpPr>
          <p:cNvPr id="251" name="Google Shape;25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Merriweather"/>
                <a:ea typeface="Merriweather"/>
                <a:cs typeface="Merriweather"/>
                <a:sym typeface="Merriweather"/>
              </a:rPr>
              <a:t>PROJECT RESULT &amp; OUTCOME</a:t>
            </a:r>
            <a:endParaRPr>
              <a:solidFill>
                <a:srgbClr val="000000"/>
              </a:solidFill>
              <a:latin typeface="Merriweather"/>
              <a:ea typeface="Merriweather"/>
              <a:cs typeface="Merriweather"/>
              <a:sym typeface="Merriweather"/>
            </a:endParaRPr>
          </a:p>
        </p:txBody>
      </p:sp>
      <p:pic>
        <p:nvPicPr>
          <p:cNvPr id="252" name="Google Shape;252;p26"/>
          <p:cNvPicPr preferRelativeResize="0"/>
          <p:nvPr/>
        </p:nvPicPr>
        <p:blipFill>
          <a:blip r:embed="rId3">
            <a:alphaModFix/>
          </a:blip>
          <a:stretch>
            <a:fillRect/>
          </a:stretch>
        </p:blipFill>
        <p:spPr>
          <a:xfrm>
            <a:off x="152400" y="1460250"/>
            <a:ext cx="8436628" cy="3530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6" name="Shape 256"/>
        <p:cNvGrpSpPr/>
        <p:nvPr/>
      </p:nvGrpSpPr>
      <p:grpSpPr>
        <a:xfrm>
          <a:off x="0" y="0"/>
          <a:ext cx="0" cy="0"/>
          <a:chOff x="0" y="0"/>
          <a:chExt cx="0" cy="0"/>
        </a:xfrm>
      </p:grpSpPr>
      <p:sp>
        <p:nvSpPr>
          <p:cNvPr id="257" name="Google Shape;25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Merriweather"/>
                <a:ea typeface="Merriweather"/>
                <a:cs typeface="Merriweather"/>
                <a:sym typeface="Merriweather"/>
              </a:rPr>
              <a:t>PROJECT RESULT &amp; OUTCOME</a:t>
            </a:r>
            <a:endParaRPr>
              <a:solidFill>
                <a:srgbClr val="000000"/>
              </a:solidFill>
              <a:latin typeface="Merriweather"/>
              <a:ea typeface="Merriweather"/>
              <a:cs typeface="Merriweather"/>
              <a:sym typeface="Merriweather"/>
            </a:endParaRPr>
          </a:p>
        </p:txBody>
      </p:sp>
      <p:pic>
        <p:nvPicPr>
          <p:cNvPr id="258" name="Google Shape;258;p27"/>
          <p:cNvPicPr preferRelativeResize="0"/>
          <p:nvPr/>
        </p:nvPicPr>
        <p:blipFill>
          <a:blip r:embed="rId3">
            <a:alphaModFix/>
          </a:blip>
          <a:stretch>
            <a:fillRect/>
          </a:stretch>
        </p:blipFill>
        <p:spPr>
          <a:xfrm>
            <a:off x="152400" y="1844475"/>
            <a:ext cx="8839202" cy="25390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2" name="Shape 262"/>
        <p:cNvGrpSpPr/>
        <p:nvPr/>
      </p:nvGrpSpPr>
      <p:grpSpPr>
        <a:xfrm>
          <a:off x="0" y="0"/>
          <a:ext cx="0" cy="0"/>
          <a:chOff x="0" y="0"/>
          <a:chExt cx="0" cy="0"/>
        </a:xfrm>
      </p:grpSpPr>
      <p:sp>
        <p:nvSpPr>
          <p:cNvPr id="263" name="Google Shape;26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Merriweather"/>
                <a:ea typeface="Merriweather"/>
                <a:cs typeface="Merriweather"/>
                <a:sym typeface="Merriweather"/>
              </a:rPr>
              <a:t>PROJECT RESULT &amp; OUTCOME</a:t>
            </a:r>
            <a:endParaRPr>
              <a:solidFill>
                <a:srgbClr val="000000"/>
              </a:solidFill>
              <a:latin typeface="Merriweather"/>
              <a:ea typeface="Merriweather"/>
              <a:cs typeface="Merriweather"/>
              <a:sym typeface="Merriweather"/>
            </a:endParaRPr>
          </a:p>
        </p:txBody>
      </p:sp>
      <p:pic>
        <p:nvPicPr>
          <p:cNvPr id="264" name="Google Shape;264;p28"/>
          <p:cNvPicPr preferRelativeResize="0"/>
          <p:nvPr/>
        </p:nvPicPr>
        <p:blipFill>
          <a:blip r:embed="rId3">
            <a:alphaModFix/>
          </a:blip>
          <a:stretch>
            <a:fillRect/>
          </a:stretch>
        </p:blipFill>
        <p:spPr>
          <a:xfrm>
            <a:off x="353688" y="1385875"/>
            <a:ext cx="8436625" cy="35308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158450" y="866775"/>
            <a:ext cx="5667600" cy="35211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a:latin typeface="Georgia"/>
                <a:ea typeface="Georgia"/>
                <a:cs typeface="Georgia"/>
                <a:sym typeface="Georgia"/>
              </a:rPr>
              <a:t>     Mini Project by :-</a:t>
            </a:r>
            <a:endParaRPr>
              <a:latin typeface="Georgia"/>
              <a:ea typeface="Georgia"/>
              <a:cs typeface="Georgia"/>
              <a:sym typeface="Georgia"/>
            </a:endParaRPr>
          </a:p>
          <a:p>
            <a:pPr indent="0" lvl="0" marL="0" rtl="0" algn="ctr">
              <a:lnSpc>
                <a:spcPct val="150000"/>
              </a:lnSpc>
              <a:spcBef>
                <a:spcPts val="0"/>
              </a:spcBef>
              <a:spcAft>
                <a:spcPts val="0"/>
              </a:spcAft>
              <a:buNone/>
            </a:pPr>
            <a:r>
              <a:rPr lang="en-GB">
                <a:latin typeface="Georgia"/>
                <a:ea typeface="Georgia"/>
                <a:cs typeface="Georgia"/>
                <a:sym typeface="Georgia"/>
              </a:rPr>
              <a:t>  </a:t>
            </a:r>
            <a:r>
              <a:rPr lang="en-GB">
                <a:solidFill>
                  <a:srgbClr val="FF0000"/>
                </a:solidFill>
                <a:highlight>
                  <a:srgbClr val="C9DAF8"/>
                </a:highlight>
                <a:latin typeface="Georgia"/>
                <a:ea typeface="Georgia"/>
                <a:cs typeface="Georgia"/>
                <a:sym typeface="Georgia"/>
              </a:rPr>
              <a:t>SHOURYA NAGPAL</a:t>
            </a:r>
            <a:endParaRPr>
              <a:solidFill>
                <a:srgbClr val="FF0000"/>
              </a:solidFill>
              <a:highlight>
                <a:srgbClr val="C9DAF8"/>
              </a:highlight>
              <a:latin typeface="Georgia"/>
              <a:ea typeface="Georgia"/>
              <a:cs typeface="Georgia"/>
              <a:sym typeface="Georgia"/>
            </a:endParaRPr>
          </a:p>
          <a:p>
            <a:pPr indent="0" lvl="0" marL="1371600" rtl="0" algn="l">
              <a:lnSpc>
                <a:spcPct val="150000"/>
              </a:lnSpc>
              <a:spcBef>
                <a:spcPts val="0"/>
              </a:spcBef>
              <a:spcAft>
                <a:spcPts val="0"/>
              </a:spcAft>
              <a:buNone/>
            </a:pPr>
            <a:r>
              <a:rPr lang="en-GB" sz="1700">
                <a:solidFill>
                  <a:srgbClr val="FFFFFF"/>
                </a:solidFill>
                <a:latin typeface="Georgia"/>
                <a:ea typeface="Georgia"/>
                <a:cs typeface="Georgia"/>
                <a:sym typeface="Georgia"/>
              </a:rPr>
              <a:t>      University Roll Number - </a:t>
            </a:r>
            <a:endParaRPr sz="1700">
              <a:solidFill>
                <a:srgbClr val="FFFFFF"/>
              </a:solidFill>
              <a:latin typeface="Georgia"/>
              <a:ea typeface="Georgia"/>
              <a:cs typeface="Georgia"/>
              <a:sym typeface="Georgia"/>
            </a:endParaRPr>
          </a:p>
          <a:p>
            <a:pPr indent="0" lvl="0" marL="0" rtl="0" algn="l">
              <a:lnSpc>
                <a:spcPct val="150000"/>
              </a:lnSpc>
              <a:spcBef>
                <a:spcPts val="0"/>
              </a:spcBef>
              <a:spcAft>
                <a:spcPts val="0"/>
              </a:spcAft>
              <a:buNone/>
            </a:pPr>
            <a:r>
              <a:rPr lang="en-GB">
                <a:solidFill>
                  <a:srgbClr val="FF0000"/>
                </a:solidFill>
                <a:latin typeface="Georgia"/>
                <a:ea typeface="Georgia"/>
                <a:cs typeface="Georgia"/>
                <a:sym typeface="Georgia"/>
              </a:rPr>
              <a:t>                  </a:t>
            </a:r>
            <a:r>
              <a:rPr lang="en-GB">
                <a:solidFill>
                  <a:srgbClr val="FF0000"/>
                </a:solidFill>
                <a:highlight>
                  <a:srgbClr val="C9DAF8"/>
                </a:highlight>
                <a:latin typeface="Georgia"/>
                <a:ea typeface="Georgia"/>
                <a:cs typeface="Georgia"/>
                <a:sym typeface="Georgia"/>
              </a:rPr>
              <a:t>19003200100154</a:t>
            </a:r>
            <a:endParaRPr>
              <a:solidFill>
                <a:srgbClr val="FF0000"/>
              </a:solidFill>
              <a:highlight>
                <a:srgbClr val="C9DAF8"/>
              </a:highlight>
              <a:latin typeface="Georgia"/>
              <a:ea typeface="Georgia"/>
              <a:cs typeface="Georgia"/>
              <a:sym typeface="Georgia"/>
            </a:endParaRPr>
          </a:p>
          <a:p>
            <a:pPr indent="0" lvl="0" marL="0" rtl="0" algn="ctr">
              <a:lnSpc>
                <a:spcPct val="150000"/>
              </a:lnSpc>
              <a:spcBef>
                <a:spcPts val="0"/>
              </a:spcBef>
              <a:spcAft>
                <a:spcPts val="0"/>
              </a:spcAft>
              <a:buNone/>
            </a:pPr>
            <a:r>
              <a:rPr lang="en-GB">
                <a:solidFill>
                  <a:srgbClr val="FF0000"/>
                </a:solidFill>
                <a:latin typeface="Georgia"/>
                <a:ea typeface="Georgia"/>
                <a:cs typeface="Georgia"/>
                <a:sym typeface="Georgia"/>
              </a:rPr>
              <a:t>    </a:t>
            </a:r>
            <a:r>
              <a:rPr lang="en-GB">
                <a:solidFill>
                  <a:srgbClr val="FF0000"/>
                </a:solidFill>
                <a:highlight>
                  <a:srgbClr val="C9DAF8"/>
                </a:highlight>
                <a:latin typeface="Georgia"/>
                <a:ea typeface="Georgia"/>
                <a:cs typeface="Georgia"/>
                <a:sym typeface="Georgia"/>
              </a:rPr>
              <a:t>CSE - C </a:t>
            </a:r>
            <a:r>
              <a:rPr lang="en-GB">
                <a:solidFill>
                  <a:srgbClr val="FF0000"/>
                </a:solidFill>
                <a:latin typeface="Georgia"/>
                <a:ea typeface="Georgia"/>
                <a:cs typeface="Georgia"/>
                <a:sym typeface="Georgia"/>
              </a:rPr>
              <a:t>       </a:t>
            </a:r>
            <a:r>
              <a:rPr lang="en-GB">
                <a:solidFill>
                  <a:srgbClr val="FF0000"/>
                </a:solidFill>
                <a:highlight>
                  <a:srgbClr val="C9DAF8"/>
                </a:highlight>
                <a:latin typeface="Georgia"/>
                <a:ea typeface="Georgia"/>
                <a:cs typeface="Georgia"/>
                <a:sym typeface="Georgia"/>
              </a:rPr>
              <a:t>2019B101103</a:t>
            </a:r>
            <a:endParaRPr>
              <a:solidFill>
                <a:srgbClr val="FF0000"/>
              </a:solidFill>
              <a:highlight>
                <a:srgbClr val="C9DAF8"/>
              </a:highlight>
              <a:latin typeface="Georgia"/>
              <a:ea typeface="Georgia"/>
              <a:cs typeface="Georgia"/>
              <a:sym typeface="Georgia"/>
            </a:endParaRPr>
          </a:p>
          <a:p>
            <a:pPr indent="0" lvl="0" marL="0" rtl="0" algn="ctr">
              <a:lnSpc>
                <a:spcPct val="150000"/>
              </a:lnSpc>
              <a:spcBef>
                <a:spcPts val="0"/>
              </a:spcBef>
              <a:spcAft>
                <a:spcPts val="0"/>
              </a:spcAft>
              <a:buNone/>
            </a:pPr>
            <a:r>
              <a:rPr lang="en-GB">
                <a:solidFill>
                  <a:srgbClr val="FF0000"/>
                </a:solidFill>
                <a:latin typeface="Georgia"/>
                <a:ea typeface="Georgia"/>
                <a:cs typeface="Georgia"/>
                <a:sym typeface="Georgia"/>
              </a:rPr>
              <a:t>     </a:t>
            </a:r>
            <a:r>
              <a:rPr lang="en-GB">
                <a:solidFill>
                  <a:srgbClr val="FF0000"/>
                </a:solidFill>
                <a:highlight>
                  <a:srgbClr val="C9DAF8"/>
                </a:highlight>
                <a:latin typeface="Georgia"/>
                <a:ea typeface="Georgia"/>
                <a:cs typeface="Georgia"/>
                <a:sym typeface="Georgia"/>
              </a:rPr>
              <a:t> 3 rd Semester</a:t>
            </a:r>
            <a:endParaRPr>
              <a:solidFill>
                <a:srgbClr val="FF0000"/>
              </a:solidFill>
              <a:highlight>
                <a:srgbClr val="C9DAF8"/>
              </a:highlight>
              <a:latin typeface="Georgia"/>
              <a:ea typeface="Georgia"/>
              <a:cs typeface="Georgia"/>
              <a:sym typeface="Georgia"/>
            </a:endParaRPr>
          </a:p>
          <a:p>
            <a:pPr indent="0" lvl="0" marL="0" rtl="0" algn="ctr">
              <a:lnSpc>
                <a:spcPct val="150000"/>
              </a:lnSpc>
              <a:spcBef>
                <a:spcPts val="0"/>
              </a:spcBef>
              <a:spcAft>
                <a:spcPts val="0"/>
              </a:spcAft>
              <a:buNone/>
            </a:pPr>
            <a:r>
              <a:rPr lang="en-GB">
                <a:solidFill>
                  <a:srgbClr val="FF0000"/>
                </a:solidFill>
                <a:latin typeface="Georgia"/>
                <a:ea typeface="Georgia"/>
                <a:cs typeface="Georgia"/>
                <a:sym typeface="Georgia"/>
              </a:rPr>
              <a:t>    </a:t>
            </a:r>
            <a:r>
              <a:rPr lang="en-GB">
                <a:solidFill>
                  <a:srgbClr val="FF0000"/>
                </a:solidFill>
                <a:highlight>
                  <a:srgbClr val="C9DAF8"/>
                </a:highlight>
                <a:latin typeface="Georgia"/>
                <a:ea typeface="Georgia"/>
                <a:cs typeface="Georgia"/>
                <a:sym typeface="Georgia"/>
              </a:rPr>
              <a:t> ABES Engineering College </a:t>
            </a:r>
            <a:endParaRPr>
              <a:solidFill>
                <a:srgbClr val="FF0000"/>
              </a:solidFill>
              <a:highlight>
                <a:srgbClr val="C9DAF8"/>
              </a:highlight>
              <a:latin typeface="Georgia"/>
              <a:ea typeface="Georgia"/>
              <a:cs typeface="Georgia"/>
              <a:sym typeface="Georgia"/>
            </a:endParaRPr>
          </a:p>
          <a:p>
            <a:pPr indent="0" lvl="0" marL="0" rtl="0" algn="ctr">
              <a:lnSpc>
                <a:spcPct val="150000"/>
              </a:lnSpc>
              <a:spcBef>
                <a:spcPts val="0"/>
              </a:spcBef>
              <a:spcAft>
                <a:spcPts val="0"/>
              </a:spcAft>
              <a:buNone/>
            </a:pPr>
            <a:r>
              <a:rPr lang="en-GB">
                <a:solidFill>
                  <a:srgbClr val="FF0000"/>
                </a:solidFill>
                <a:highlight>
                  <a:srgbClr val="C9DAF8"/>
                </a:highlight>
                <a:latin typeface="Georgia"/>
                <a:ea typeface="Georgia"/>
                <a:cs typeface="Georgia"/>
                <a:sym typeface="Georgia"/>
              </a:rPr>
              <a:t> </a:t>
            </a:r>
            <a:endParaRPr>
              <a:solidFill>
                <a:srgbClr val="FF0000"/>
              </a:solidFill>
              <a:highlight>
                <a:srgbClr val="C9DAF8"/>
              </a:highlight>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2053000"/>
            <a:ext cx="4587000" cy="11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Merriweather"/>
                <a:ea typeface="Merriweather"/>
                <a:cs typeface="Merriweather"/>
                <a:sym typeface="Merriweather"/>
              </a:rPr>
              <a:t>WHAT IS SORTING ?</a:t>
            </a:r>
            <a:endParaRPr>
              <a:latin typeface="Merriweather"/>
              <a:ea typeface="Merriweather"/>
              <a:cs typeface="Merriweather"/>
              <a:sym typeface="Merriweather"/>
            </a:endParaRPr>
          </a:p>
        </p:txBody>
      </p:sp>
      <p:sp>
        <p:nvSpPr>
          <p:cNvPr id="141" name="Google Shape;141;p14"/>
          <p:cNvSpPr txBox="1"/>
          <p:nvPr/>
        </p:nvSpPr>
        <p:spPr>
          <a:xfrm>
            <a:off x="929550" y="2937375"/>
            <a:ext cx="69777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42" name="Google Shape;142;p14"/>
          <p:cNvPicPr preferRelativeResize="0"/>
          <p:nvPr/>
        </p:nvPicPr>
        <p:blipFill>
          <a:blip r:embed="rId3">
            <a:alphaModFix/>
          </a:blip>
          <a:stretch>
            <a:fillRect/>
          </a:stretch>
        </p:blipFill>
        <p:spPr>
          <a:xfrm>
            <a:off x="6616764" y="3618975"/>
            <a:ext cx="1711562" cy="140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idx="1" type="body"/>
          </p:nvPr>
        </p:nvSpPr>
        <p:spPr>
          <a:xfrm>
            <a:off x="812725" y="3780175"/>
            <a:ext cx="7640100" cy="10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1900">
                <a:solidFill>
                  <a:srgbClr val="FF0000"/>
                </a:solidFill>
                <a:latin typeface="Merriweather"/>
                <a:ea typeface="Merriweather"/>
                <a:cs typeface="Merriweather"/>
                <a:sym typeface="Merriweather"/>
              </a:rPr>
              <a:t>Sorting</a:t>
            </a:r>
            <a:r>
              <a:rPr b="1" lang="en-GB" sz="1800">
                <a:solidFill>
                  <a:srgbClr val="980000"/>
                </a:solidFill>
                <a:latin typeface="Verdana"/>
                <a:ea typeface="Verdana"/>
                <a:cs typeface="Verdana"/>
                <a:sym typeface="Verdana"/>
              </a:rPr>
              <a:t> </a:t>
            </a:r>
            <a:r>
              <a:rPr b="1" lang="en-GB" sz="1600">
                <a:solidFill>
                  <a:srgbClr val="ECA806"/>
                </a:solidFill>
                <a:latin typeface="Verdana"/>
                <a:ea typeface="Verdana"/>
                <a:cs typeface="Verdana"/>
                <a:sym typeface="Verdana"/>
              </a:rPr>
              <a:t> Algorithms are used to sort data in ascending order / descending order .</a:t>
            </a:r>
            <a:endParaRPr b="1" sz="1700">
              <a:solidFill>
                <a:srgbClr val="ECA806"/>
              </a:solidFill>
              <a:latin typeface="Verdana"/>
              <a:ea typeface="Verdana"/>
              <a:cs typeface="Verdana"/>
              <a:sym typeface="Verdana"/>
            </a:endParaRPr>
          </a:p>
        </p:txBody>
      </p:sp>
      <p:sp>
        <p:nvSpPr>
          <p:cNvPr id="148" name="Google Shape;148;p15"/>
          <p:cNvSpPr txBox="1"/>
          <p:nvPr/>
        </p:nvSpPr>
        <p:spPr>
          <a:xfrm>
            <a:off x="508150" y="1251800"/>
            <a:ext cx="6198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49" name="Google Shape;149;p15"/>
          <p:cNvPicPr preferRelativeResize="0"/>
          <p:nvPr/>
        </p:nvPicPr>
        <p:blipFill>
          <a:blip r:embed="rId3">
            <a:alphaModFix/>
          </a:blip>
          <a:stretch>
            <a:fillRect/>
          </a:stretch>
        </p:blipFill>
        <p:spPr>
          <a:xfrm>
            <a:off x="446275" y="350700"/>
            <a:ext cx="2619375" cy="2543075"/>
          </a:xfrm>
          <a:prstGeom prst="rect">
            <a:avLst/>
          </a:prstGeom>
          <a:noFill/>
          <a:ln>
            <a:noFill/>
          </a:ln>
        </p:spPr>
      </p:pic>
      <p:pic>
        <p:nvPicPr>
          <p:cNvPr id="150" name="Google Shape;150;p15"/>
          <p:cNvPicPr preferRelativeResize="0"/>
          <p:nvPr/>
        </p:nvPicPr>
        <p:blipFill>
          <a:blip r:embed="rId4">
            <a:alphaModFix/>
          </a:blip>
          <a:stretch>
            <a:fillRect/>
          </a:stretch>
        </p:blipFill>
        <p:spPr>
          <a:xfrm>
            <a:off x="5502200" y="415425"/>
            <a:ext cx="2590800" cy="2478350"/>
          </a:xfrm>
          <a:prstGeom prst="rect">
            <a:avLst/>
          </a:prstGeom>
          <a:noFill/>
          <a:ln>
            <a:noFill/>
          </a:ln>
        </p:spPr>
      </p:pic>
      <p:sp>
        <p:nvSpPr>
          <p:cNvPr id="151" name="Google Shape;151;p15"/>
          <p:cNvSpPr/>
          <p:nvPr/>
        </p:nvSpPr>
        <p:spPr>
          <a:xfrm>
            <a:off x="3333975" y="1203750"/>
            <a:ext cx="1899900" cy="694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txBox="1"/>
          <p:nvPr/>
        </p:nvSpPr>
        <p:spPr>
          <a:xfrm>
            <a:off x="508138" y="3214575"/>
            <a:ext cx="2421300" cy="2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highlight>
                  <a:srgbClr val="F1C232"/>
                </a:highlight>
                <a:latin typeface="Merriweather Black"/>
                <a:ea typeface="Merriweather Black"/>
                <a:cs typeface="Merriweather Black"/>
                <a:sym typeface="Merriweather Black"/>
              </a:rPr>
              <a:t>UNSORTED DATA</a:t>
            </a:r>
            <a:endParaRPr sz="1700">
              <a:highlight>
                <a:srgbClr val="F1C232"/>
              </a:highlight>
              <a:latin typeface="Merriweather Black"/>
              <a:ea typeface="Merriweather Black"/>
              <a:cs typeface="Merriweather Black"/>
              <a:sym typeface="Merriweather Black"/>
            </a:endParaRPr>
          </a:p>
        </p:txBody>
      </p:sp>
      <p:sp>
        <p:nvSpPr>
          <p:cNvPr id="153" name="Google Shape;153;p15"/>
          <p:cNvSpPr txBox="1"/>
          <p:nvPr/>
        </p:nvSpPr>
        <p:spPr>
          <a:xfrm>
            <a:off x="5773750" y="3197650"/>
            <a:ext cx="20451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highlight>
                  <a:srgbClr val="F1C232"/>
                </a:highlight>
                <a:latin typeface="Merriweather Black"/>
                <a:ea typeface="Merriweather Black"/>
                <a:cs typeface="Merriweather Black"/>
                <a:sym typeface="Merriweather Black"/>
              </a:rPr>
              <a:t>SORTED DATA</a:t>
            </a:r>
            <a:endParaRPr sz="1700">
              <a:highlight>
                <a:srgbClr val="F1C232"/>
              </a:highlight>
              <a:latin typeface="Merriweather Black"/>
              <a:ea typeface="Merriweather Black"/>
              <a:cs typeface="Merriweather Black"/>
              <a:sym typeface="Merriweather Black"/>
            </a:endParaRPr>
          </a:p>
        </p:txBody>
      </p:sp>
      <p:pic>
        <p:nvPicPr>
          <p:cNvPr id="154" name="Google Shape;154;p15"/>
          <p:cNvPicPr preferRelativeResize="0"/>
          <p:nvPr/>
        </p:nvPicPr>
        <p:blipFill>
          <a:blip r:embed="rId5">
            <a:alphaModFix/>
          </a:blip>
          <a:stretch>
            <a:fillRect/>
          </a:stretch>
        </p:blipFill>
        <p:spPr>
          <a:xfrm>
            <a:off x="8229600" y="4449300"/>
            <a:ext cx="914400" cy="694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300"/>
                                        <p:tgtEl>
                                          <p:spTgt spid="154"/>
                                        </p:tgtEl>
                                        <p:attrNameLst>
                                          <p:attrName>ppt_w</p:attrName>
                                        </p:attrNameLst>
                                      </p:cBhvr>
                                      <p:tavLst>
                                        <p:tav fmla="" tm="0">
                                          <p:val>
                                            <p:strVal val="0"/>
                                          </p:val>
                                        </p:tav>
                                        <p:tav fmla="" tm="100000">
                                          <p:val>
                                            <p:strVal val="#ppt_w"/>
                                          </p:val>
                                        </p:tav>
                                      </p:tavLst>
                                    </p:anim>
                                    <p:anim calcmode="lin" valueType="num">
                                      <p:cBhvr additive="base">
                                        <p:cTn dur="1300"/>
                                        <p:tgtEl>
                                          <p:spTgt spid="1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GB">
                <a:latin typeface="Comfortaa"/>
                <a:ea typeface="Comfortaa"/>
                <a:cs typeface="Comfortaa"/>
                <a:sym typeface="Comfortaa"/>
              </a:rPr>
              <a:t>WHY DO WE NEED</a:t>
            </a:r>
            <a:endParaRPr b="1">
              <a:latin typeface="Comfortaa"/>
              <a:ea typeface="Comfortaa"/>
              <a:cs typeface="Comfortaa"/>
              <a:sym typeface="Comfortaa"/>
            </a:endParaRPr>
          </a:p>
          <a:p>
            <a:pPr indent="0" lvl="0" marL="0" rtl="0" algn="l">
              <a:spcBef>
                <a:spcPts val="1000"/>
              </a:spcBef>
              <a:spcAft>
                <a:spcPts val="0"/>
              </a:spcAft>
              <a:buNone/>
            </a:pPr>
            <a:r>
              <a:rPr b="1" lang="en-GB">
                <a:latin typeface="Comfortaa"/>
                <a:ea typeface="Comfortaa"/>
                <a:cs typeface="Comfortaa"/>
                <a:sym typeface="Comfortaa"/>
              </a:rPr>
              <a:t> SORTING ALGORITHMS ?</a:t>
            </a:r>
            <a:endParaRPr b="1">
              <a:latin typeface="Comfortaa"/>
              <a:ea typeface="Comfortaa"/>
              <a:cs typeface="Comfortaa"/>
              <a:sym typeface="Comfortaa"/>
            </a:endParaRPr>
          </a:p>
        </p:txBody>
      </p:sp>
      <p:sp>
        <p:nvSpPr>
          <p:cNvPr id="160" name="Google Shape;160;p16"/>
          <p:cNvSpPr txBox="1"/>
          <p:nvPr/>
        </p:nvSpPr>
        <p:spPr>
          <a:xfrm>
            <a:off x="4982375" y="1623600"/>
            <a:ext cx="71388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1" name="Google Shape;161;p16"/>
          <p:cNvSpPr txBox="1"/>
          <p:nvPr/>
        </p:nvSpPr>
        <p:spPr>
          <a:xfrm>
            <a:off x="3495100" y="3210050"/>
            <a:ext cx="71388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62" name="Google Shape;162;p16"/>
          <p:cNvPicPr preferRelativeResize="0"/>
          <p:nvPr/>
        </p:nvPicPr>
        <p:blipFill>
          <a:blip r:embed="rId3">
            <a:alphaModFix/>
          </a:blip>
          <a:stretch>
            <a:fillRect/>
          </a:stretch>
        </p:blipFill>
        <p:spPr>
          <a:xfrm>
            <a:off x="178325" y="2772150"/>
            <a:ext cx="3824925" cy="2132900"/>
          </a:xfrm>
          <a:prstGeom prst="rect">
            <a:avLst/>
          </a:prstGeom>
          <a:noFill/>
          <a:ln cap="flat" cmpd="sng" w="19050">
            <a:solidFill>
              <a:srgbClr val="FFFF00"/>
            </a:solidFill>
            <a:prstDash val="solid"/>
            <a:round/>
            <a:headEnd len="sm" w="sm" type="none"/>
            <a:tailEnd len="sm" w="sm" type="none"/>
          </a:ln>
        </p:spPr>
      </p:pic>
      <p:pic>
        <p:nvPicPr>
          <p:cNvPr id="163" name="Google Shape;163;p16"/>
          <p:cNvPicPr preferRelativeResize="0"/>
          <p:nvPr/>
        </p:nvPicPr>
        <p:blipFill>
          <a:blip r:embed="rId4">
            <a:alphaModFix/>
          </a:blip>
          <a:stretch>
            <a:fillRect/>
          </a:stretch>
        </p:blipFill>
        <p:spPr>
          <a:xfrm>
            <a:off x="6184600" y="181250"/>
            <a:ext cx="2650851" cy="2275151"/>
          </a:xfrm>
          <a:prstGeom prst="rect">
            <a:avLst/>
          </a:prstGeom>
          <a:noFill/>
          <a:ln cap="flat" cmpd="sng" w="9525">
            <a:solidFill>
              <a:srgbClr val="FFFF00"/>
            </a:solidFill>
            <a:prstDash val="solid"/>
            <a:round/>
            <a:headEnd len="sm" w="sm" type="none"/>
            <a:tailEnd len="sm" w="sm" type="none"/>
          </a:ln>
        </p:spPr>
      </p:pic>
      <p:pic>
        <p:nvPicPr>
          <p:cNvPr id="164" name="Google Shape;164;p16"/>
          <p:cNvPicPr preferRelativeResize="0"/>
          <p:nvPr/>
        </p:nvPicPr>
        <p:blipFill>
          <a:blip r:embed="rId5">
            <a:alphaModFix/>
          </a:blip>
          <a:stretch>
            <a:fillRect/>
          </a:stretch>
        </p:blipFill>
        <p:spPr>
          <a:xfrm>
            <a:off x="4869450" y="2772150"/>
            <a:ext cx="3824926" cy="2132900"/>
          </a:xfrm>
          <a:prstGeom prst="rect">
            <a:avLst/>
          </a:prstGeom>
          <a:noFill/>
          <a:ln cap="flat" cmpd="sng" w="19050">
            <a:solidFill>
              <a:srgbClr val="FFFF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latin typeface="Comfortaa"/>
                <a:ea typeface="Comfortaa"/>
                <a:cs typeface="Comfortaa"/>
                <a:sym typeface="Comfortaa"/>
              </a:rPr>
              <a:t>DIFFERENT TYPES </a:t>
            </a:r>
            <a:endParaRPr b="1" sz="2500">
              <a:latin typeface="Comfortaa"/>
              <a:ea typeface="Comfortaa"/>
              <a:cs typeface="Comfortaa"/>
              <a:sym typeface="Comfortaa"/>
            </a:endParaRPr>
          </a:p>
          <a:p>
            <a:pPr indent="0" lvl="0" marL="0" rtl="0" algn="l">
              <a:lnSpc>
                <a:spcPct val="115000"/>
              </a:lnSpc>
              <a:spcBef>
                <a:spcPts val="1000"/>
              </a:spcBef>
              <a:spcAft>
                <a:spcPts val="0"/>
              </a:spcAft>
              <a:buNone/>
            </a:pPr>
            <a:r>
              <a:rPr b="1" lang="en-GB" sz="2500">
                <a:latin typeface="Comfortaa"/>
                <a:ea typeface="Comfortaa"/>
                <a:cs typeface="Comfortaa"/>
                <a:sym typeface="Comfortaa"/>
              </a:rPr>
              <a:t>OF</a:t>
            </a:r>
            <a:endParaRPr b="1" sz="2500">
              <a:latin typeface="Comfortaa"/>
              <a:ea typeface="Comfortaa"/>
              <a:cs typeface="Comfortaa"/>
              <a:sym typeface="Comfortaa"/>
            </a:endParaRPr>
          </a:p>
          <a:p>
            <a:pPr indent="0" lvl="0" marL="0" rtl="0" algn="l">
              <a:lnSpc>
                <a:spcPct val="115000"/>
              </a:lnSpc>
              <a:spcBef>
                <a:spcPts val="0"/>
              </a:spcBef>
              <a:spcAft>
                <a:spcPts val="0"/>
              </a:spcAft>
              <a:buNone/>
            </a:pPr>
            <a:r>
              <a:rPr b="1" lang="en-GB" sz="2500">
                <a:latin typeface="Comfortaa"/>
                <a:ea typeface="Comfortaa"/>
                <a:cs typeface="Comfortaa"/>
                <a:sym typeface="Comfortaa"/>
              </a:rPr>
              <a:t>ALGORITHMS</a:t>
            </a:r>
            <a:endParaRPr b="1" sz="2500">
              <a:latin typeface="Comfortaa"/>
              <a:ea typeface="Comfortaa"/>
              <a:cs typeface="Comfortaa"/>
              <a:sym typeface="Comfortaa"/>
            </a:endParaRPr>
          </a:p>
        </p:txBody>
      </p:sp>
      <p:sp>
        <p:nvSpPr>
          <p:cNvPr id="170" name="Google Shape;170;p17"/>
          <p:cNvSpPr/>
          <p:nvPr/>
        </p:nvSpPr>
        <p:spPr>
          <a:xfrm>
            <a:off x="3755375" y="3024125"/>
            <a:ext cx="2032500" cy="7932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SORTING ALGORITHMS</a:t>
            </a:r>
            <a:endParaRPr b="1"/>
          </a:p>
        </p:txBody>
      </p:sp>
      <p:sp>
        <p:nvSpPr>
          <p:cNvPr id="171" name="Google Shape;171;p17"/>
          <p:cNvSpPr/>
          <p:nvPr/>
        </p:nvSpPr>
        <p:spPr>
          <a:xfrm>
            <a:off x="938075" y="2258025"/>
            <a:ext cx="2342400" cy="471000"/>
          </a:xfrm>
          <a:prstGeom prst="roundRect">
            <a:avLst>
              <a:gd fmla="val 16667" name="adj"/>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MERGE SORT</a:t>
            </a:r>
            <a:endParaRPr b="1"/>
          </a:p>
        </p:txBody>
      </p:sp>
      <p:sp>
        <p:nvSpPr>
          <p:cNvPr id="172" name="Google Shape;172;p17"/>
          <p:cNvSpPr/>
          <p:nvPr/>
        </p:nvSpPr>
        <p:spPr>
          <a:xfrm>
            <a:off x="325925" y="3357388"/>
            <a:ext cx="2342400" cy="4710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BUBBLE SORT</a:t>
            </a:r>
            <a:endParaRPr b="1"/>
          </a:p>
        </p:txBody>
      </p:sp>
      <p:sp>
        <p:nvSpPr>
          <p:cNvPr id="173" name="Google Shape;173;p17"/>
          <p:cNvSpPr/>
          <p:nvPr/>
        </p:nvSpPr>
        <p:spPr>
          <a:xfrm>
            <a:off x="1606175" y="4456775"/>
            <a:ext cx="2342400" cy="471000"/>
          </a:xfrm>
          <a:prstGeom prst="roundRect">
            <a:avLst>
              <a:gd fmla="val 16667"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INSERTION SORT</a:t>
            </a:r>
            <a:endParaRPr b="1"/>
          </a:p>
        </p:txBody>
      </p:sp>
      <p:sp>
        <p:nvSpPr>
          <p:cNvPr id="174" name="Google Shape;174;p17"/>
          <p:cNvSpPr/>
          <p:nvPr/>
        </p:nvSpPr>
        <p:spPr>
          <a:xfrm>
            <a:off x="6666575" y="3320188"/>
            <a:ext cx="2342400" cy="471000"/>
          </a:xfrm>
          <a:prstGeom prst="roundRect">
            <a:avLst>
              <a:gd fmla="val 16667" name="adj"/>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SELECTION SORT</a:t>
            </a:r>
            <a:endParaRPr b="1"/>
          </a:p>
        </p:txBody>
      </p:sp>
      <p:sp>
        <p:nvSpPr>
          <p:cNvPr id="175" name="Google Shape;175;p17"/>
          <p:cNvSpPr/>
          <p:nvPr/>
        </p:nvSpPr>
        <p:spPr>
          <a:xfrm>
            <a:off x="6124925" y="2183625"/>
            <a:ext cx="2342400" cy="471000"/>
          </a:xfrm>
          <a:prstGeom prst="roundRect">
            <a:avLst>
              <a:gd fmla="val 16667" name="adj"/>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HEAP SORT</a:t>
            </a:r>
            <a:endParaRPr b="1"/>
          </a:p>
        </p:txBody>
      </p:sp>
      <p:sp>
        <p:nvSpPr>
          <p:cNvPr id="176" name="Google Shape;176;p17"/>
          <p:cNvSpPr/>
          <p:nvPr/>
        </p:nvSpPr>
        <p:spPr>
          <a:xfrm>
            <a:off x="5471725" y="4456775"/>
            <a:ext cx="2342400" cy="471000"/>
          </a:xfrm>
          <a:prstGeom prst="roundRect">
            <a:avLst>
              <a:gd fmla="val 16667"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QUICK SORT</a:t>
            </a:r>
            <a:endParaRPr b="1"/>
          </a:p>
        </p:txBody>
      </p:sp>
      <p:sp>
        <p:nvSpPr>
          <p:cNvPr id="177" name="Google Shape;177;p17"/>
          <p:cNvSpPr/>
          <p:nvPr/>
        </p:nvSpPr>
        <p:spPr>
          <a:xfrm>
            <a:off x="2924975" y="3346375"/>
            <a:ext cx="714900" cy="198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rot="1762330">
            <a:off x="3394875" y="2663241"/>
            <a:ext cx="715013" cy="198262"/>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rot="8847414">
            <a:off x="5276529" y="2597965"/>
            <a:ext cx="714958" cy="19815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rot="-2147855">
            <a:off x="3394902" y="4007647"/>
            <a:ext cx="714965" cy="19833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rot="10800000">
            <a:off x="5903375" y="3357400"/>
            <a:ext cx="714900" cy="198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rot="-8947123">
            <a:off x="5412905" y="4037968"/>
            <a:ext cx="714841" cy="198184"/>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latin typeface="Comfortaa"/>
                <a:ea typeface="Comfortaa"/>
                <a:cs typeface="Comfortaa"/>
                <a:sym typeface="Comfortaa"/>
              </a:rPr>
              <a:t>Why different types of Sorting Algorithm required ?</a:t>
            </a:r>
            <a:endParaRPr b="1" sz="2500">
              <a:latin typeface="Comfortaa"/>
              <a:ea typeface="Comfortaa"/>
              <a:cs typeface="Comfortaa"/>
              <a:sym typeface="Comfortaa"/>
            </a:endParaRPr>
          </a:p>
          <a:p>
            <a:pPr indent="0" lvl="0" marL="0" rtl="0" algn="l">
              <a:spcBef>
                <a:spcPts val="0"/>
              </a:spcBef>
              <a:spcAft>
                <a:spcPts val="0"/>
              </a:spcAft>
              <a:buNone/>
            </a:pPr>
            <a:r>
              <a:t/>
            </a:r>
            <a:endParaRPr/>
          </a:p>
        </p:txBody>
      </p:sp>
      <p:sp>
        <p:nvSpPr>
          <p:cNvPr id="188" name="Google Shape;188;p18"/>
          <p:cNvSpPr txBox="1"/>
          <p:nvPr/>
        </p:nvSpPr>
        <p:spPr>
          <a:xfrm>
            <a:off x="-347025" y="1363325"/>
            <a:ext cx="7138800" cy="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89" name="Google Shape;189;p18"/>
          <p:cNvSpPr/>
          <p:nvPr/>
        </p:nvSpPr>
        <p:spPr>
          <a:xfrm>
            <a:off x="2627525" y="1809525"/>
            <a:ext cx="3532200" cy="2491200"/>
          </a:xfrm>
          <a:prstGeom prst="verticalScroll">
            <a:avLst>
              <a:gd fmla="val 12500" name="adj"/>
            </a:avLst>
          </a:prstGeom>
          <a:solidFill>
            <a:srgbClr val="660000"/>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300">
                <a:highlight>
                  <a:srgbClr val="0B5394"/>
                </a:highlight>
                <a:latin typeface="Caveat"/>
                <a:ea typeface="Caveat"/>
                <a:cs typeface="Caveat"/>
                <a:sym typeface="Caveat"/>
              </a:rPr>
              <a:t>EVERY SORTING ALGORITHMS IS IMPORTANT ACCORDING IN HIS/HER OWN PURPOSE</a:t>
            </a:r>
            <a:endParaRPr b="1" sz="2300">
              <a:highlight>
                <a:srgbClr val="0B5394"/>
              </a:highlight>
              <a:latin typeface="Caveat"/>
              <a:ea typeface="Caveat"/>
              <a:cs typeface="Caveat"/>
              <a:sym typeface="Caveat"/>
            </a:endParaRPr>
          </a:p>
        </p:txBody>
      </p:sp>
      <p:cxnSp>
        <p:nvCxnSpPr>
          <p:cNvPr id="190" name="Google Shape;190;p18"/>
          <p:cNvCxnSpPr/>
          <p:nvPr/>
        </p:nvCxnSpPr>
        <p:spPr>
          <a:xfrm>
            <a:off x="3544675" y="1945850"/>
            <a:ext cx="2503500" cy="0"/>
          </a:xfrm>
          <a:prstGeom prst="straightConnector1">
            <a:avLst/>
          </a:prstGeom>
          <a:noFill/>
          <a:ln cap="flat" cmpd="sng" w="19050">
            <a:solidFill>
              <a:srgbClr val="FFFF00"/>
            </a:solidFill>
            <a:prstDash val="solid"/>
            <a:round/>
            <a:headEnd len="med" w="med" type="none"/>
            <a:tailEnd len="med" w="med" type="none"/>
          </a:ln>
        </p:spPr>
      </p:cxnSp>
      <p:cxnSp>
        <p:nvCxnSpPr>
          <p:cNvPr id="191" name="Google Shape;191;p18"/>
          <p:cNvCxnSpPr/>
          <p:nvPr/>
        </p:nvCxnSpPr>
        <p:spPr>
          <a:xfrm>
            <a:off x="3804950" y="2032600"/>
            <a:ext cx="2193600" cy="12300"/>
          </a:xfrm>
          <a:prstGeom prst="straightConnector1">
            <a:avLst/>
          </a:prstGeom>
          <a:noFill/>
          <a:ln cap="flat" cmpd="sng" w="19050">
            <a:solidFill>
              <a:srgbClr val="FFFF00"/>
            </a:solidFill>
            <a:prstDash val="solid"/>
            <a:round/>
            <a:headEnd len="med" w="med" type="none"/>
            <a:tailEnd len="med" w="med" type="none"/>
          </a:ln>
        </p:spPr>
      </p:cxnSp>
      <p:cxnSp>
        <p:nvCxnSpPr>
          <p:cNvPr id="192" name="Google Shape;192;p18"/>
          <p:cNvCxnSpPr/>
          <p:nvPr/>
        </p:nvCxnSpPr>
        <p:spPr>
          <a:xfrm>
            <a:off x="3077375" y="4230025"/>
            <a:ext cx="2503500" cy="0"/>
          </a:xfrm>
          <a:prstGeom prst="straightConnector1">
            <a:avLst/>
          </a:prstGeom>
          <a:noFill/>
          <a:ln cap="flat" cmpd="sng" w="19050">
            <a:solidFill>
              <a:srgbClr val="FFFF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latin typeface="Comfortaa"/>
                <a:ea typeface="Comfortaa"/>
                <a:cs typeface="Comfortaa"/>
                <a:sym typeface="Comfortaa"/>
              </a:rPr>
              <a:t>BUBBLE SORT</a:t>
            </a:r>
            <a:endParaRPr/>
          </a:p>
        </p:txBody>
      </p:sp>
      <p:pic>
        <p:nvPicPr>
          <p:cNvPr id="198" name="Google Shape;198;p19"/>
          <p:cNvPicPr preferRelativeResize="0"/>
          <p:nvPr/>
        </p:nvPicPr>
        <p:blipFill>
          <a:blip r:embed="rId3">
            <a:alphaModFix/>
          </a:blip>
          <a:stretch>
            <a:fillRect/>
          </a:stretch>
        </p:blipFill>
        <p:spPr>
          <a:xfrm>
            <a:off x="2192825" y="1559400"/>
            <a:ext cx="5248275" cy="2357100"/>
          </a:xfrm>
          <a:prstGeom prst="rect">
            <a:avLst/>
          </a:prstGeom>
          <a:noFill/>
          <a:ln>
            <a:noFill/>
          </a:ln>
        </p:spPr>
      </p:pic>
      <p:pic>
        <p:nvPicPr>
          <p:cNvPr id="199" name="Google Shape;199;p19"/>
          <p:cNvPicPr preferRelativeResize="0"/>
          <p:nvPr/>
        </p:nvPicPr>
        <p:blipFill>
          <a:blip r:embed="rId4">
            <a:alphaModFix/>
          </a:blip>
          <a:stretch>
            <a:fillRect/>
          </a:stretch>
        </p:blipFill>
        <p:spPr>
          <a:xfrm>
            <a:off x="3993200" y="256675"/>
            <a:ext cx="1509724" cy="1051174"/>
          </a:xfrm>
          <a:prstGeom prst="rect">
            <a:avLst/>
          </a:prstGeom>
          <a:noFill/>
          <a:ln>
            <a:noFill/>
          </a:ln>
        </p:spPr>
      </p:pic>
      <p:sp>
        <p:nvSpPr>
          <p:cNvPr id="200" name="Google Shape;200;p19"/>
          <p:cNvSpPr txBox="1"/>
          <p:nvPr/>
        </p:nvSpPr>
        <p:spPr>
          <a:xfrm>
            <a:off x="2218525" y="4288325"/>
            <a:ext cx="52482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highlight>
                  <a:srgbClr val="FFFFFF"/>
                </a:highlight>
                <a:latin typeface="Comfortaa Regular"/>
                <a:ea typeface="Comfortaa Regular"/>
                <a:cs typeface="Comfortaa Regular"/>
                <a:sym typeface="Comfortaa Regular"/>
              </a:rPr>
              <a:t>A slow sorting algorithm for the simplest data sets</a:t>
            </a:r>
            <a:endParaRPr sz="1700">
              <a:latin typeface="Comfortaa Regular"/>
              <a:ea typeface="Comfortaa Regular"/>
              <a:cs typeface="Comfortaa Regular"/>
              <a:sym typeface="Comfortaa Regul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latin typeface="Comfortaa"/>
                <a:ea typeface="Comfortaa"/>
                <a:cs typeface="Comfortaa"/>
                <a:sym typeface="Comfortaa"/>
              </a:rPr>
              <a:t>INSERTION</a:t>
            </a:r>
            <a:r>
              <a:rPr b="1" lang="en-GB" sz="2500">
                <a:latin typeface="Comfortaa"/>
                <a:ea typeface="Comfortaa"/>
                <a:cs typeface="Comfortaa"/>
                <a:sym typeface="Comfortaa"/>
              </a:rPr>
              <a:t> SORT</a:t>
            </a:r>
            <a:endParaRPr/>
          </a:p>
          <a:p>
            <a:pPr indent="0" lvl="0" marL="0" rtl="0" algn="l">
              <a:spcBef>
                <a:spcPts val="0"/>
              </a:spcBef>
              <a:spcAft>
                <a:spcPts val="0"/>
              </a:spcAft>
              <a:buNone/>
            </a:pPr>
            <a:r>
              <a:t/>
            </a:r>
            <a:endParaRPr/>
          </a:p>
        </p:txBody>
      </p:sp>
      <p:pic>
        <p:nvPicPr>
          <p:cNvPr id="206" name="Google Shape;206;p20"/>
          <p:cNvPicPr preferRelativeResize="0"/>
          <p:nvPr/>
        </p:nvPicPr>
        <p:blipFill>
          <a:blip r:embed="rId3">
            <a:alphaModFix/>
          </a:blip>
          <a:stretch>
            <a:fillRect/>
          </a:stretch>
        </p:blipFill>
        <p:spPr>
          <a:xfrm>
            <a:off x="1732800" y="1221225"/>
            <a:ext cx="5248275" cy="2701050"/>
          </a:xfrm>
          <a:prstGeom prst="rect">
            <a:avLst/>
          </a:prstGeom>
          <a:noFill/>
          <a:ln>
            <a:noFill/>
          </a:ln>
        </p:spPr>
      </p:pic>
      <p:sp>
        <p:nvSpPr>
          <p:cNvPr id="207" name="Google Shape;207;p20"/>
          <p:cNvSpPr txBox="1"/>
          <p:nvPr/>
        </p:nvSpPr>
        <p:spPr>
          <a:xfrm>
            <a:off x="1738450" y="4166525"/>
            <a:ext cx="53304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500">
                <a:highlight>
                  <a:srgbClr val="FFFFFF"/>
                </a:highlight>
                <a:latin typeface="Comfortaa Regular"/>
                <a:ea typeface="Comfortaa Regular"/>
                <a:cs typeface="Comfortaa Regular"/>
                <a:sym typeface="Comfortaa Regular"/>
              </a:rPr>
              <a:t>Insertion sort is a simple sorting algorithm that works the way we sort playing cards. It is efficient for (quite) small data sets.</a:t>
            </a:r>
            <a:endParaRPr sz="1700">
              <a:latin typeface="Comfortaa Regular"/>
              <a:ea typeface="Comfortaa Regular"/>
              <a:cs typeface="Comfortaa Regular"/>
              <a:sym typeface="Comfortaa Regul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500">
                <a:latin typeface="Comfortaa"/>
                <a:ea typeface="Comfortaa"/>
                <a:cs typeface="Comfortaa"/>
                <a:sym typeface="Comfortaa"/>
              </a:rPr>
              <a:t>SELECTION</a:t>
            </a:r>
            <a:r>
              <a:rPr b="1" lang="en-GB" sz="2500">
                <a:latin typeface="Comfortaa"/>
                <a:ea typeface="Comfortaa"/>
                <a:cs typeface="Comfortaa"/>
                <a:sym typeface="Comfortaa"/>
              </a:rPr>
              <a:t> SORT</a:t>
            </a:r>
            <a:endParaRPr b="1">
              <a:latin typeface="Merriweather"/>
              <a:ea typeface="Merriweather"/>
              <a:cs typeface="Merriweather"/>
              <a:sym typeface="Merriweather"/>
            </a:endParaRPr>
          </a:p>
        </p:txBody>
      </p:sp>
      <p:pic>
        <p:nvPicPr>
          <p:cNvPr id="213" name="Google Shape;213;p21"/>
          <p:cNvPicPr preferRelativeResize="0"/>
          <p:nvPr/>
        </p:nvPicPr>
        <p:blipFill>
          <a:blip r:embed="rId3">
            <a:alphaModFix/>
          </a:blip>
          <a:stretch>
            <a:fillRect/>
          </a:stretch>
        </p:blipFill>
        <p:spPr>
          <a:xfrm>
            <a:off x="6005525" y="165738"/>
            <a:ext cx="2733148" cy="1370125"/>
          </a:xfrm>
          <a:prstGeom prst="rect">
            <a:avLst/>
          </a:prstGeom>
          <a:noFill/>
          <a:ln>
            <a:noFill/>
          </a:ln>
        </p:spPr>
      </p:pic>
      <p:pic>
        <p:nvPicPr>
          <p:cNvPr id="214" name="Google Shape;214;p21"/>
          <p:cNvPicPr preferRelativeResize="0"/>
          <p:nvPr/>
        </p:nvPicPr>
        <p:blipFill>
          <a:blip r:embed="rId4">
            <a:alphaModFix/>
          </a:blip>
          <a:stretch>
            <a:fillRect/>
          </a:stretch>
        </p:blipFill>
        <p:spPr>
          <a:xfrm>
            <a:off x="2250050" y="1761550"/>
            <a:ext cx="4129050" cy="2275675"/>
          </a:xfrm>
          <a:prstGeom prst="rect">
            <a:avLst/>
          </a:prstGeom>
          <a:noFill/>
          <a:ln>
            <a:noFill/>
          </a:ln>
        </p:spPr>
      </p:pic>
      <p:sp>
        <p:nvSpPr>
          <p:cNvPr id="215" name="Google Shape;215;p21"/>
          <p:cNvSpPr txBox="1"/>
          <p:nvPr/>
        </p:nvSpPr>
        <p:spPr>
          <a:xfrm>
            <a:off x="1767175" y="4166525"/>
            <a:ext cx="52440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dk1"/>
                </a:solidFill>
                <a:highlight>
                  <a:srgbClr val="FFFFFF"/>
                </a:highlight>
                <a:latin typeface="Comfortaa"/>
                <a:ea typeface="Comfortaa"/>
                <a:cs typeface="Comfortaa"/>
                <a:sym typeface="Comfortaa"/>
              </a:rPr>
              <a:t>Selection sort is noted for its simplicity, and it has performance advantages over more complicated algorithms in certain situations, particularly where auxiliary memory is limited</a:t>
            </a:r>
            <a:endParaRPr b="1">
              <a:solidFill>
                <a:schemeClr val="dk1"/>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